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55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D031-12AF-4DFA-B93B-23EE8197FC81}" type="datetimeFigureOut">
              <a:rPr lang="en-US" smtClean="0"/>
              <a:t>12/08/2017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8D58B-817B-4B13-BADC-444DF1F1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7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0EDC9D-9FE6-47F3-9908-83837AF9DFAA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707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01544F-08AA-45A4-B18B-63486DCED03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7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E85908-07D7-46D3-97F5-BC889AA4874E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915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BF7CC1-F6C3-4F62-A3E4-654F9B06E686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68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9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ABE401-B11C-4993-B74C-E6F1AF5EB4A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30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9A7CC-F65B-4A8D-9E85-E60FC3282CD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7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1BDEB66-4FC2-440C-A4D5-29A4A4046762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120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BBC2F0-BF19-42FA-9D89-8D6BA199937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69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31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5343FC-94F2-401A-8C8E-AC38AD41D307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325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2EF59C-B316-4298-8426-30CE793B8CB9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69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953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3271B76-7DAF-413E-85DA-60F275522AC3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53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C94217-A2BA-4B6A-89AB-92360E632D4A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6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calculates deductible portion of IRA contributions &amp; transfers to 1040 Line 32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transfers Nondeductible Contributions to Form 8606.  This keeps a record of amounts that will not be taxed again when IRA distribution is taken</a:t>
            </a:r>
          </a:p>
        </p:txBody>
      </p:sp>
      <p:sp>
        <p:nvSpPr>
          <p:cNvPr id="69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DB66FA-2CFF-4BA1-B8A0-E14D68211577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73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B223AF-DF88-4EB0-B1C6-6A3FEBBA719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calculates deductible portion of IRA contributions &amp; transfers to 1040 Line 32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transfers Nondeductible Contributions to Form 8606.  This keeps a record of amounts that will not be taxed again when IRA distribution is taken</a:t>
            </a:r>
          </a:p>
        </p:txBody>
      </p:sp>
      <p:sp>
        <p:nvSpPr>
          <p:cNvPr id="69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DB66FA-2CFF-4BA1-B8A0-E14D68211577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73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B223AF-DF88-4EB0-B1C6-6A3FEBBA719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51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993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8C324-48A2-49FD-B1F6-CE586F88CB5A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93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59C0D-8866-4E9E-9A8B-0B3ECED9A58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82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993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8C324-48A2-49FD-B1F6-CE586F88CB5A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993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59C0D-8866-4E9E-9A8B-0B3ECED9A58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6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2593A8-956E-4423-82C5-061548CA304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01444" name="Rectangle 7"/>
          <p:cNvSpPr txBox="1">
            <a:spLocks noGrp="1" noChangeArrowheads="1"/>
          </p:cNvSpPr>
          <p:nvPr/>
        </p:nvSpPr>
        <p:spPr bwMode="auto">
          <a:xfrm>
            <a:off x="3941763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9A4AB3-FBFA-4CC3-A2CF-975DE99D023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70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Income Limitations apply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Student</a:t>
            </a:r>
            <a:r>
              <a:rPr lang="en-US" altLang="en-US" baseline="0" dirty="0">
                <a:cs typeface="Arial" panose="020B0604020202020204" pitchFamily="34" charset="0"/>
              </a:rPr>
              <a:t> Loan interest deduction not available for MFS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baseline="0" dirty="0"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To claim this deduction, you must be legally obligated to pay </a:t>
            </a:r>
          </a:p>
          <a:p>
            <a:pPr marL="274320" lvl="1" eaLnBrk="1" hangingPunct="1">
              <a:buFont typeface="Arial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i.e. - if loan is in child’s name, only child can take deduction (even if parents pay off loan)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E18CB2E-4A73-462E-8303-755E4344305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7277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197C54-8FBB-4FC3-BAC4-148F7AD1F3B7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67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27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3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transfers Student Loan Interest deduction to 1040 Line 33</a:t>
            </a:r>
          </a:p>
        </p:txBody>
      </p:sp>
      <p:sp>
        <p:nvSpPr>
          <p:cNvPr id="7034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0A427B8-6D08-491B-A731-B30C5056DDC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0349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34E70-6467-4365-9C30-D4CDF703B4A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33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TaxSlayer transfers Student Loan Interest deduction to 1040 Line 33</a:t>
            </a:r>
          </a:p>
        </p:txBody>
      </p:sp>
      <p:sp>
        <p:nvSpPr>
          <p:cNvPr id="70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A214C45-2DEF-4153-9DE0-37E6EF277AC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055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86187E-C0C0-4C40-B141-8A2B98F764C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Always wait until the end of the return to input education expenses to compare Education Credits vs Tuition &amp; Fees deduction</a:t>
            </a:r>
          </a:p>
        </p:txBody>
      </p:sp>
      <p:sp>
        <p:nvSpPr>
          <p:cNvPr id="707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1065E99-8EB6-43B5-B365-ACD2A8EF9BD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075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75A82-3060-43F4-A48C-CE64782F798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99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157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C86890C-4D81-4358-86A6-5AA3436C9277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157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41396A-0AC5-4A87-BB4C-5B9797C8CA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12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604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0A1F4A2-B796-4DE4-B8B5-25EEDDEA01C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6048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1BDF70-CAA0-49C8-8E45-EA79CC87C0B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73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0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A214C45-2DEF-4153-9DE0-37E6EF277AC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7055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86187E-C0C0-4C40-B141-8A2B98F764C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the Adjustments to Income section of the 1040</a:t>
            </a:r>
          </a:p>
        </p:txBody>
      </p:sp>
      <p:sp>
        <p:nvSpPr>
          <p:cNvPr id="67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AE5DBE8-B14B-4AAA-9B97-771735A18F81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7482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C9A84D-A42A-42F2-99B9-8EBD54172DF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1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76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862E505-853C-4B57-8D9B-C0BF29D0790C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768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075D48-2448-4035-811D-44199D3C9A9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Example of Domestic</a:t>
            </a:r>
            <a:r>
              <a:rPr lang="en-US" altLang="en-US" baseline="0" dirty="0">
                <a:cs typeface="Arial" panose="020B0604020202020204" pitchFamily="34" charset="0"/>
              </a:rPr>
              <a:t> Production activities include gas/oil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7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E7FB085-8BDA-4C4F-927D-311E2B9E22C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7891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0D1F1E-271E-40DC-963A-E719E65D5B9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10FB0F-D5C6-48FB-AFED-BB9AF36635DE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09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709DBE-60AE-4C25-BE95-8CB43091DF1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ABE401-B11C-4993-B74C-E6F1AF5EB4A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30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9A7CC-F65B-4A8D-9E85-E60FC3282CD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BD2397D-E244-4002-81B3-1E1D107E3FF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506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0A8D5C-6E8E-4A2E-B8C8-F6FE2F1D3897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68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 law allows self-employed to get an adjustment to income for ½ of self-employment tax they must pay for Medicare &amp; Social Security.  This is equivalent to the amount that employers pay on behalf of employees</a:t>
            </a:r>
          </a:p>
        </p:txBody>
      </p:sp>
    </p:spTree>
    <p:extLst>
      <p:ext uri="{BB962C8B-B14F-4D97-AF65-F5344CB8AC3E}">
        <p14:creationId xmlns:p14="http://schemas.microsoft.com/office/powerpoint/2010/main" val="2210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9D0CF1-B9D5-4F86-A271-2A65D576CEDD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68710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83273E-1DA6-4F1A-8038-0940B1BEA31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68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925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400802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1" y="6400802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2310051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25336979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3614662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11048811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3959214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250959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14850032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4444829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3456961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2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+mn-lt"/>
                <a:cs typeface="Arial" charset="0"/>
              </a:defRPr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 smtClean="0">
                <a:latin typeface="+mn-lt"/>
                <a:cs typeface="Arial" panose="020B0604020202020204" pitchFamily="34" charset="0"/>
              </a:defRPr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v1.1</a:t>
            </a:r>
          </a:p>
        </p:txBody>
      </p:sp>
    </p:spTree>
    <p:extLst>
      <p:ext uri="{BB962C8B-B14F-4D97-AF65-F5344CB8AC3E}">
        <p14:creationId xmlns:p14="http://schemas.microsoft.com/office/powerpoint/2010/main" val="16996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Adjustments To Income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Pub 17 Chapter 17-19</a:t>
            </a:r>
          </a:p>
          <a:p>
            <a:r>
              <a:rPr lang="en-US" altLang="en-US" dirty="0"/>
              <a:t>Pub 4012 Tab E</a:t>
            </a:r>
          </a:p>
          <a:p>
            <a:r>
              <a:rPr lang="en-US" altLang="en-US" dirty="0"/>
              <a:t>(Federal 1040-Lines 23-37)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80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Alimony Paid</a:t>
            </a:r>
            <a:endParaRPr lang="en-US" altLang="en-US" sz="2400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400" dirty="0"/>
              <a:t> Divorce/Separation agreement required </a:t>
            </a:r>
          </a:p>
          <a:p>
            <a:r>
              <a:rPr lang="en-US" altLang="en-US" sz="3400" dirty="0"/>
              <a:t> Enter as Adjustment to Income in </a:t>
            </a:r>
            <a:r>
              <a:rPr lang="en-US" altLang="en-US" sz="3600" dirty="0"/>
              <a:t>Federal section \ Deductions \ Enter Myself \ Adjustments \ Alimony Paid</a:t>
            </a:r>
          </a:p>
          <a:p>
            <a:pPr lvl="1"/>
            <a:r>
              <a:rPr lang="en-US" altLang="en-US" sz="3300" dirty="0"/>
              <a:t> </a:t>
            </a:r>
            <a:r>
              <a:rPr lang="en-US" altLang="en-US" sz="2700" dirty="0"/>
              <a:t>Reported on 1040 Line 31</a:t>
            </a:r>
          </a:p>
          <a:p>
            <a:r>
              <a:rPr lang="en-US" altLang="en-US" sz="3400" dirty="0"/>
              <a:t> Must also provide recipient’s SS #</a:t>
            </a:r>
          </a:p>
          <a:p>
            <a:r>
              <a:rPr lang="en-US" altLang="en-US" sz="3400" dirty="0"/>
              <a:t> Recipient must report as income</a:t>
            </a:r>
          </a:p>
          <a:p>
            <a:pPr lvl="1"/>
            <a:r>
              <a:rPr lang="en-US" altLang="en-US" sz="3000" dirty="0"/>
              <a:t> Reported on 1040 Line 11 Alimony Received</a:t>
            </a:r>
          </a:p>
          <a:p>
            <a:pPr lvl="1"/>
            <a:r>
              <a:rPr lang="en-US" altLang="en-US" sz="3000" dirty="0"/>
              <a:t> IRS can cross-check based on SS #</a:t>
            </a:r>
          </a:p>
          <a:p>
            <a:endParaRPr lang="en-US" altLang="en-US" dirty="0"/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29774" y="58579"/>
            <a:ext cx="1639359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7408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5019"/>
            <a:ext cx="7315200" cy="3928057"/>
          </a:xfrm>
          <a:prstGeom prst="rect">
            <a:avLst/>
          </a:prstGeom>
        </p:spPr>
      </p:pic>
      <p:sp>
        <p:nvSpPr>
          <p:cNvPr id="681986" name="Title 1"/>
          <p:cNvSpPr>
            <a:spLocks noGrp="1"/>
          </p:cNvSpPr>
          <p:nvPr>
            <p:ph type="title"/>
          </p:nvPr>
        </p:nvSpPr>
        <p:spPr>
          <a:xfrm>
            <a:off x="609600" y="51583"/>
            <a:ext cx="7924800" cy="136923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TS – Alimony Paid</a:t>
            </a:r>
            <a:br>
              <a:rPr lang="en-US" altLang="en-US" sz="3200" dirty="0"/>
            </a:br>
            <a:r>
              <a:rPr lang="en-US" altLang="en-US" sz="2200" dirty="0">
                <a:solidFill>
                  <a:srgbClr val="3333FF"/>
                </a:solidFill>
              </a:rPr>
              <a:t>Federal section \ Deductions \ Enter Myself \ Adjustments \ Alimony Paid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47436" y="2694905"/>
            <a:ext cx="2373487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3748025"/>
            <a:ext cx="163378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Alimony paid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 flipV="1">
            <a:off x="609600" y="3722131"/>
            <a:ext cx="685800" cy="5150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12" idx="6"/>
          </p:cNvCxnSpPr>
          <p:nvPr/>
        </p:nvCxnSpPr>
        <p:spPr bwMode="auto">
          <a:xfrm flipH="1">
            <a:off x="1295400" y="3978743"/>
            <a:ext cx="1905000" cy="89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00400" y="2691685"/>
            <a:ext cx="197143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Recipient’s SS #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 bwMode="auto">
          <a:xfrm flipH="1">
            <a:off x="2730322" y="2876351"/>
            <a:ext cx="47007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11237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IRA Contribution Deduction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 Only traditional IRA contribution entered in TaxSlayer - not Roth, Simple, etc.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Criteria: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Taxpayer must have earned income 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 Wages, self-employment income,  etc.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Must be under 70 ½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If taxpayer &gt; 70½, can make contribution to spousal IRA if spouse is under 70½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Maximum amount of contribution is lesser of amount of compensation or $5,500 ($6,500 if age 50 or over)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If taxpayer and/or spouse have employer retirement plan, deductible amount of contribution is based on filing status &amp; AGI (Tables)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Can make tax year contribution until 4/15 of following year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IRA Contribution Deduction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32586"/>
            <a:ext cx="8077200" cy="4958366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 Non-deductible (after-tax) contributions tracked on  Form 8606  (discussed under IRA section)</a:t>
            </a:r>
          </a:p>
          <a:p>
            <a:pPr lvl="1"/>
            <a:r>
              <a:rPr lang="en-US" altLang="en-US" dirty="0"/>
              <a:t> See TaxPrep4Free.org Special Topic document “IRA Non- Deductible Contributions and Deductions”</a:t>
            </a:r>
          </a:p>
          <a:p>
            <a:r>
              <a:rPr lang="en-US" altLang="en-US" dirty="0"/>
              <a:t> Excess contribution:  Amount in excess of limits or contributed after age 70½.   </a:t>
            </a:r>
          </a:p>
          <a:p>
            <a:pPr lvl="1"/>
            <a:r>
              <a:rPr lang="en-US" altLang="en-US" dirty="0"/>
              <a:t> Must withdraw excess before return due or pay 6% penalty</a:t>
            </a:r>
          </a:p>
          <a:p>
            <a:pPr lvl="1"/>
            <a:r>
              <a:rPr lang="en-US" altLang="en-US" dirty="0"/>
              <a:t> Excess and penalty reported on Form 5329 Part III </a:t>
            </a:r>
            <a:r>
              <a:rPr lang="en-US" altLang="en-US" dirty="0">
                <a:solidFill>
                  <a:srgbClr val="FF0000"/>
                </a:solidFill>
              </a:rPr>
              <a:t>Out of Scope   </a:t>
            </a:r>
            <a:endParaRPr lang="en-US" altLang="en-US" dirty="0"/>
          </a:p>
          <a:p>
            <a:r>
              <a:rPr lang="en-US" altLang="en-US" dirty="0"/>
              <a:t> If taxpayer makes contribution to IRA, may also get Retirement Savings Credit</a:t>
            </a:r>
          </a:p>
          <a:p>
            <a:r>
              <a:rPr lang="en-US" altLang="en-US" dirty="0"/>
              <a:t> Enter in Federal section \ Deductions \ Enter Myself \ Adjustments \ IRA Deduction</a:t>
            </a:r>
          </a:p>
          <a:p>
            <a:pPr lvl="1"/>
            <a:r>
              <a:rPr lang="en-US" altLang="en-US" dirty="0"/>
              <a:t>TaxSlayer determines deductible amount on IRA Deduction Worksheet and includes in taxpayer PDF package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5" name="TextBox 4" descr="NJ (cont'd)" title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9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25" y="4011769"/>
            <a:ext cx="320415" cy="3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254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6716" t="5730" r="29696" b="11110"/>
          <a:stretch/>
        </p:blipFill>
        <p:spPr>
          <a:xfrm>
            <a:off x="612648" y="1841282"/>
            <a:ext cx="7807452" cy="4407118"/>
          </a:xfrm>
          <a:prstGeom prst="rect">
            <a:avLst/>
          </a:prstGeom>
        </p:spPr>
      </p:pic>
      <p:sp>
        <p:nvSpPr>
          <p:cNvPr id="694274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Contribution to Traditional IRA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3333FF"/>
                </a:solidFill>
              </a:rPr>
              <a:t>Federal Section \ Deductions \ Enter Myself \ Adjustments \ IRA Deduction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5299" y="2959412"/>
            <a:ext cx="21125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IRA contributions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30273" y="3718658"/>
            <a:ext cx="685800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66912" y="3154154"/>
            <a:ext cx="1788387" cy="61232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62400" y="5334000"/>
            <a:ext cx="398057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Must indicate if taxpayer &amp; spouse</a:t>
            </a:r>
          </a:p>
          <a:p>
            <a:r>
              <a:rPr lang="en-US" b="1" dirty="0"/>
              <a:t>have a retirement plan</a:t>
            </a:r>
          </a:p>
        </p:txBody>
      </p:sp>
      <p:cxnSp>
        <p:nvCxnSpPr>
          <p:cNvPr id="18" name="Straight Arrow Connector 17"/>
          <p:cNvCxnSpPr>
            <a:stCxn id="17" idx="1"/>
            <a:endCxn id="26" idx="6"/>
          </p:cNvCxnSpPr>
          <p:nvPr/>
        </p:nvCxnSpPr>
        <p:spPr bwMode="auto">
          <a:xfrm flipH="1">
            <a:off x="2819400" y="5657166"/>
            <a:ext cx="1143000" cy="400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895600" y="5257800"/>
            <a:ext cx="1066800" cy="3231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85800" y="5105400"/>
            <a:ext cx="2209800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685800" y="5867400"/>
            <a:ext cx="2133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5800" y="1566727"/>
            <a:ext cx="6257925" cy="342900"/>
          </a:xfrm>
          <a:prstGeom prst="rect">
            <a:avLst/>
          </a:prstGeom>
        </p:spPr>
      </p:pic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692150" y="2617348"/>
            <a:ext cx="685800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endCxn id="27" idx="6"/>
          </p:cNvCxnSpPr>
          <p:nvPr/>
        </p:nvCxnSpPr>
        <p:spPr bwMode="auto">
          <a:xfrm flipH="1" flipV="1">
            <a:off x="1377950" y="2780634"/>
            <a:ext cx="1677349" cy="3735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98270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272" t="5657" r="24528" b="-177"/>
          <a:stretch/>
        </p:blipFill>
        <p:spPr>
          <a:xfrm>
            <a:off x="612648" y="1511301"/>
            <a:ext cx="7858882" cy="5054600"/>
          </a:xfrm>
          <a:prstGeom prst="rect">
            <a:avLst/>
          </a:prstGeom>
        </p:spPr>
      </p:pic>
      <p:sp>
        <p:nvSpPr>
          <p:cNvPr id="696323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– IRA Deduction Worksheet (Page 1)</a:t>
            </a:r>
            <a:endParaRPr lang="en-US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7563" y="3585208"/>
            <a:ext cx="40439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Pension plan coverage transferred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from IRA Deduction screen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722937" y="2617888"/>
            <a:ext cx="2479831" cy="5199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781800" y="3137793"/>
            <a:ext cx="0" cy="447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" name="Picture 2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578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7378700" cy="4724400"/>
          </a:xfrm>
          <a:prstGeom prst="rect">
            <a:avLst/>
          </a:prstGeom>
        </p:spPr>
      </p:pic>
      <p:sp>
        <p:nvSpPr>
          <p:cNvPr id="696323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– IRA Deduction Worksheet (Page 2)</a:t>
            </a:r>
            <a:endParaRPr lang="en-US" altLang="en-US" sz="2800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278207" y="5461686"/>
            <a:ext cx="609600" cy="2698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800" y="5411932"/>
            <a:ext cx="4495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TaxSlayer calculates deductible portion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of IRA contributions; transfers to 1040 Line 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1801" y="3094841"/>
            <a:ext cx="728411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If any nondeductible contributions, track on Form 8606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7348267" y="6096542"/>
            <a:ext cx="572984" cy="24938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5298" y="4631013"/>
            <a:ext cx="394633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Current tax year IRA contributions</a:t>
            </a:r>
          </a:p>
        </p:txBody>
      </p:sp>
      <p:sp>
        <p:nvSpPr>
          <p:cNvPr id="24" name="TextBox 23" descr="NJ (cont'd)" title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cxnSp>
        <p:nvCxnSpPr>
          <p:cNvPr id="33" name="Straight Arrow Connector 32"/>
          <p:cNvCxnSpPr>
            <a:endCxn id="11" idx="0"/>
          </p:cNvCxnSpPr>
          <p:nvPr/>
        </p:nvCxnSpPr>
        <p:spPr bwMode="auto">
          <a:xfrm>
            <a:off x="7461460" y="4982460"/>
            <a:ext cx="121547" cy="4792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9" idx="3"/>
          </p:cNvCxnSpPr>
          <p:nvPr/>
        </p:nvCxnSpPr>
        <p:spPr bwMode="auto">
          <a:xfrm>
            <a:off x="5526600" y="5873597"/>
            <a:ext cx="465153" cy="2229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2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916101" y="6079603"/>
            <a:ext cx="685800" cy="2915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stCxn id="9" idx="3"/>
          </p:cNvCxnSpPr>
          <p:nvPr/>
        </p:nvCxnSpPr>
        <p:spPr bwMode="auto">
          <a:xfrm>
            <a:off x="5526600" y="5873597"/>
            <a:ext cx="1821667" cy="3476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299200" y="5000345"/>
            <a:ext cx="38101" cy="41158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5991753" y="5477473"/>
            <a:ext cx="610148" cy="27143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84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1549400"/>
            <a:ext cx="7459789" cy="4270965"/>
          </a:xfrm>
          <a:prstGeom prst="rect">
            <a:avLst/>
          </a:prstGeom>
        </p:spPr>
      </p:pic>
      <p:sp>
        <p:nvSpPr>
          <p:cNvPr id="698371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- Deductible IRA Contribution – 1040 Line 32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784850" y="4229594"/>
            <a:ext cx="838200" cy="30776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7" idx="1"/>
          </p:cNvCxnSpPr>
          <p:nvPr/>
        </p:nvCxnSpPr>
        <p:spPr bwMode="auto">
          <a:xfrm>
            <a:off x="5537200" y="4072147"/>
            <a:ext cx="370402" cy="20251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2716" y="3684882"/>
            <a:ext cx="44977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Deductible portion of IRA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0161937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1600200"/>
            <a:ext cx="7693152" cy="4724400"/>
          </a:xfrm>
          <a:prstGeom prst="rect">
            <a:avLst/>
          </a:prstGeom>
        </p:spPr>
      </p:pic>
      <p:sp>
        <p:nvSpPr>
          <p:cNvPr id="698371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– Form 8606 – Nondeductible IRA Contribution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481455" y="3572361"/>
            <a:ext cx="558141" cy="2256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100450" y="3598452"/>
            <a:ext cx="368135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Nondeductible IRA contribution</a:t>
            </a:r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 bwMode="auto">
          <a:xfrm flipV="1">
            <a:off x="6768937" y="3685176"/>
            <a:ext cx="712518" cy="1009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7547" y="2030680"/>
            <a:ext cx="547452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Form 8606 tracks cost basis of IRA; Used to</a:t>
            </a:r>
          </a:p>
          <a:p>
            <a:r>
              <a:rPr lang="en-US" b="1" dirty="0"/>
              <a:t>determine taxable amount of future distributions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856398"/>
            <a:ext cx="421140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Separate Form 8606 for each spouse</a:t>
            </a:r>
          </a:p>
        </p:txBody>
      </p:sp>
    </p:spTree>
    <p:extLst>
      <p:ext uri="{BB962C8B-B14F-4D97-AF65-F5344CB8AC3E}">
        <p14:creationId xmlns:p14="http://schemas.microsoft.com/office/powerpoint/2010/main" val="23813220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Student Loan Interest Deduction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8237517" cy="4724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 Interest paid on a qualified student loan</a:t>
            </a:r>
          </a:p>
          <a:p>
            <a:r>
              <a:rPr lang="en-US" altLang="en-US" sz="2800" dirty="0"/>
              <a:t> Eligible expenses:  tuition, room &amp; board, books </a:t>
            </a:r>
          </a:p>
          <a:p>
            <a:r>
              <a:rPr lang="en-US" altLang="en-US" sz="2800" dirty="0"/>
              <a:t> Expenses &amp; loan for taxpayer, spouse or dependents enrolled at least ½ time in degree program</a:t>
            </a:r>
          </a:p>
          <a:p>
            <a:r>
              <a:rPr lang="en-US" altLang="en-US" sz="2800" dirty="0"/>
              <a:t> Cannot be claimed if taxpayer can be claimed as dependent by someone else or if filing MFS</a:t>
            </a:r>
          </a:p>
          <a:p>
            <a:r>
              <a:rPr lang="en-US" altLang="en-US" sz="2800" dirty="0"/>
              <a:t> Loan cannot be from relative</a:t>
            </a:r>
          </a:p>
          <a:p>
            <a:r>
              <a:rPr lang="en-US" altLang="en-US" sz="2800" dirty="0"/>
              <a:t> Maximum benefit is $2,500, depending on AGI, filing status (TaxSlayer computes)</a:t>
            </a:r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63437" y="58579"/>
            <a:ext cx="1605696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J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16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 </a:t>
            </a:r>
            <a:r>
              <a:rPr lang="en-US" altLang="en-US" sz="3600" u="sng" dirty="0"/>
              <a:t>Adjustments</a:t>
            </a:r>
            <a:r>
              <a:rPr lang="en-US" altLang="en-US" sz="3600" b="1" dirty="0"/>
              <a:t>:</a:t>
            </a:r>
            <a:r>
              <a:rPr lang="en-US" altLang="en-US" sz="3600" dirty="0"/>
              <a:t>  dollar-for-dollar subtractions from income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/>
              <a:t>                       </a:t>
            </a:r>
            <a:r>
              <a:rPr lang="en-US" altLang="en-US" sz="3600" b="1" dirty="0"/>
              <a:t>Total Income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/>
              <a:t>                   </a:t>
            </a:r>
            <a:r>
              <a:rPr lang="en-US" altLang="en-US" sz="3600" b="1" u="sng" dirty="0"/>
              <a:t>less  Adjustments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/>
              <a:t>           Adjusted Gross Income (AGI)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2227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591292"/>
            <a:ext cx="7596248" cy="4446319"/>
          </a:xfrm>
          <a:prstGeom prst="rect">
            <a:avLst/>
          </a:prstGeom>
        </p:spPr>
      </p:pic>
      <p:sp>
        <p:nvSpPr>
          <p:cNvPr id="70246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- Student Loan Interest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Student Loan Interest Deduction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562600" y="35814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600200"/>
            <a:ext cx="7750629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268" y="1591293"/>
            <a:ext cx="7564581" cy="43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014852" y="2986644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22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49400"/>
            <a:ext cx="8077200" cy="4470400"/>
          </a:xfrm>
          <a:prstGeom prst="rect">
            <a:avLst/>
          </a:prstGeom>
        </p:spPr>
      </p:pic>
      <p:sp>
        <p:nvSpPr>
          <p:cNvPr id="7045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  Student Loan Interest – 1040 Line 33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329877" y="4820093"/>
            <a:ext cx="641267" cy="32093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661" y="5141026"/>
            <a:ext cx="371697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Student loan interest deduction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590638" y="5012439"/>
            <a:ext cx="739239" cy="26485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1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59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Tuition &amp; Fees Deduction - Reported on Form 1098-T  </a:t>
            </a:r>
            <a:r>
              <a:rPr lang="en-US" altLang="en-US" sz="3000" dirty="0">
                <a:solidFill>
                  <a:srgbClr val="FF0000"/>
                </a:solidFill>
              </a:rPr>
              <a:t>(expired in 2017)</a:t>
            </a:r>
          </a:p>
        </p:txBody>
      </p:sp>
      <p:sp>
        <p:nvSpPr>
          <p:cNvPr id="275459" name="Content Placeholder 2"/>
          <p:cNvSpPr>
            <a:spLocks noGrp="1"/>
          </p:cNvSpPr>
          <p:nvPr>
            <p:ph idx="1"/>
          </p:nvPr>
        </p:nvSpPr>
        <p:spPr>
          <a:xfrm>
            <a:off x="609600" y="1511300"/>
            <a:ext cx="8077200" cy="48895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Tuition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 Fees, books, supplies, equipment only qualified if must be paid to institution as a condition of enrollment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Covers taxpayer, spouse or dependent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Maximum deduction $4,000, depending on AGI/filing status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Cannot also take Education Credit(s) for same expenses, so compare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Unless Taxpayer has high income, education credit is more beneficial than Tuition &amp; Fees deduction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NOTE:  Data on Form 1098-T does not necessarily provide full out-of-pocket tuition paid by taxpayer.  Ask what they paid.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597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/>
          <a:lstStyle/>
          <a:p>
            <a:r>
              <a:rPr lang="en-US" altLang="en-US" dirty="0"/>
              <a:t>Return of Jury Duty Pay to Employer</a:t>
            </a:r>
          </a:p>
        </p:txBody>
      </p:sp>
      <p:sp>
        <p:nvSpPr>
          <p:cNvPr id="71475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95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 Some companies pay employees normal pay while on jury duty &amp; then require reimbursement of actual jury duty pay to company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 In this situation: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600" dirty="0"/>
              <a:t>Employees’ normal pay during jury duty included in Wages on 1040 Line 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 Actual jury duty pay included as 1040 Line 21 Other Income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 If you returned jury duty pay to your employer, enter amount on 1040 Line 35 as Adjustment to Income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12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87500"/>
            <a:ext cx="7607300" cy="4381500"/>
          </a:xfrm>
          <a:prstGeom prst="rect">
            <a:avLst/>
          </a:prstGeom>
        </p:spPr>
      </p:pic>
      <p:sp>
        <p:nvSpPr>
          <p:cNvPr id="65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TS – Jury Duty Pay Returned to Employer</a:t>
            </a:r>
            <a:br>
              <a:rPr lang="en-US" altLang="en-US" sz="3600" dirty="0"/>
            </a:br>
            <a:r>
              <a:rPr lang="en-US" altLang="en-US" sz="2400" dirty="0">
                <a:solidFill>
                  <a:srgbClr val="3333FF"/>
                </a:solidFill>
              </a:rPr>
              <a:t>Federal section \ Deductions \ Enter Myself \ Adjustments \ Other Adjustments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9601" y="2921330"/>
            <a:ext cx="1600200" cy="4987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9599" y="4065184"/>
            <a:ext cx="594360" cy="4114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825" y="2834052"/>
            <a:ext cx="309571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Description of  adjustment</a:t>
            </a:r>
          </a:p>
          <a:p>
            <a:r>
              <a:rPr lang="en-US" b="1" dirty="0"/>
              <a:t>(from drop-down menu)</a:t>
            </a:r>
          </a:p>
        </p:txBody>
      </p:sp>
      <p:cxnSp>
        <p:nvCxnSpPr>
          <p:cNvPr id="15" name="Straight Arrow Connector 14"/>
          <p:cNvCxnSpPr>
            <a:stCxn id="14" idx="1"/>
            <a:endCxn id="10" idx="6"/>
          </p:cNvCxnSpPr>
          <p:nvPr/>
        </p:nvCxnSpPr>
        <p:spPr bwMode="auto">
          <a:xfrm flipH="1">
            <a:off x="2209801" y="3157218"/>
            <a:ext cx="581024" cy="134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434615" y="3947758"/>
            <a:ext cx="268535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Jury duty pay returned</a:t>
            </a:r>
          </a:p>
          <a:p>
            <a:r>
              <a:rPr lang="en-US" b="1" dirty="0"/>
              <a:t> to employer</a:t>
            </a:r>
          </a:p>
        </p:txBody>
      </p:sp>
      <p:cxnSp>
        <p:nvCxnSpPr>
          <p:cNvPr id="17" name="Straight Arrow Connector 16"/>
          <p:cNvCxnSpPr>
            <a:endCxn id="13" idx="6"/>
          </p:cNvCxnSpPr>
          <p:nvPr/>
        </p:nvCxnSpPr>
        <p:spPr bwMode="auto">
          <a:xfrm flipH="1">
            <a:off x="1203959" y="4270923"/>
            <a:ext cx="1230656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150204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87500"/>
            <a:ext cx="7670799" cy="4350162"/>
          </a:xfrm>
          <a:prstGeom prst="rect">
            <a:avLst/>
          </a:prstGeom>
        </p:spPr>
      </p:pic>
      <p:sp>
        <p:nvSpPr>
          <p:cNvPr id="7045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  Jury Duty Pay Returned to Employer – 1040 Line 36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330701" y="5593277"/>
            <a:ext cx="1155700" cy="3443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7631" y="4821276"/>
            <a:ext cx="40257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Jury duty pay returned to employer</a:t>
            </a:r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 bwMode="auto">
          <a:xfrm>
            <a:off x="4540498" y="5190608"/>
            <a:ext cx="397823" cy="3421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1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1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668998"/>
            <a:ext cx="7620000" cy="4281737"/>
          </a:xfrm>
          <a:prstGeom prst="rect">
            <a:avLst/>
          </a:prstGeom>
        </p:spPr>
      </p:pic>
      <p:sp>
        <p:nvSpPr>
          <p:cNvPr id="67379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924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- Adjustments to Income on 1040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249885" y="1625313"/>
            <a:ext cx="849086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258081" y="5611414"/>
            <a:ext cx="840890" cy="3265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413171" y="5359072"/>
            <a:ext cx="685800" cy="3087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260" y="1484416"/>
            <a:ext cx="15794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Total income</a:t>
            </a:r>
          </a:p>
        </p:txBody>
      </p:sp>
      <p:cxnSp>
        <p:nvCxnSpPr>
          <p:cNvPr id="13" name="Straight Arrow Connector 12"/>
          <p:cNvCxnSpPr>
            <a:stCxn id="12" idx="3"/>
            <a:endCxn id="9" idx="2"/>
          </p:cNvCxnSpPr>
          <p:nvPr/>
        </p:nvCxnSpPr>
        <p:spPr bwMode="auto">
          <a:xfrm>
            <a:off x="6507678" y="1669082"/>
            <a:ext cx="742207" cy="1195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1" idx="0"/>
          </p:cNvCxnSpPr>
          <p:nvPr/>
        </p:nvCxnSpPr>
        <p:spPr bwMode="auto">
          <a:xfrm flipH="1">
            <a:off x="7756071" y="5067252"/>
            <a:ext cx="16087" cy="2918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878781" y="4678903"/>
            <a:ext cx="158248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Adjustments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0716" y="5581403"/>
            <a:ext cx="33650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Adjusted gross income (AGI)</a:t>
            </a: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6725740" y="5766069"/>
            <a:ext cx="52414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10631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Adjustments To Income </a:t>
            </a:r>
            <a:br>
              <a:rPr lang="en-US" altLang="en-US" dirty="0"/>
            </a:br>
            <a:r>
              <a:rPr lang="en-US" altLang="en-US" dirty="0"/>
              <a:t>In Scope</a:t>
            </a:r>
          </a:p>
        </p:txBody>
      </p:sp>
      <p:sp>
        <p:nvSpPr>
          <p:cNvPr id="675844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 </a:t>
            </a:r>
            <a:r>
              <a:rPr lang="en-US" altLang="en-US" sz="2800" dirty="0"/>
              <a:t>Educator expenses </a:t>
            </a:r>
          </a:p>
          <a:p>
            <a:r>
              <a:rPr lang="en-US" altLang="en-US" sz="2800" dirty="0"/>
              <a:t> Health savings account (HSA)(special certification)</a:t>
            </a:r>
          </a:p>
          <a:p>
            <a:r>
              <a:rPr lang="en-US" altLang="en-US" sz="2800" dirty="0"/>
              <a:t> Deductible part of self-employment tax</a:t>
            </a:r>
          </a:p>
          <a:p>
            <a:r>
              <a:rPr lang="en-US" altLang="en-US" sz="2800" dirty="0"/>
              <a:t> Penalty on early withdrawal of savings</a:t>
            </a:r>
          </a:p>
          <a:p>
            <a:r>
              <a:rPr lang="en-US" altLang="en-US" sz="2800" dirty="0"/>
              <a:t> Alimony paid</a:t>
            </a:r>
          </a:p>
          <a:p>
            <a:r>
              <a:rPr lang="en-US" altLang="en-US" sz="2800" dirty="0"/>
              <a:t> IRA deduction</a:t>
            </a:r>
          </a:p>
          <a:p>
            <a:r>
              <a:rPr lang="en-US" altLang="en-US" sz="2800" dirty="0"/>
              <a:t> Student loan interest deduction</a:t>
            </a:r>
          </a:p>
          <a:p>
            <a:r>
              <a:rPr lang="en-US" altLang="en-US" sz="2800" dirty="0"/>
              <a:t> Tuition &amp; fees</a:t>
            </a:r>
          </a:p>
          <a:p>
            <a:r>
              <a:rPr lang="en-US" altLang="en-US" sz="2800" dirty="0"/>
              <a:t> Return of jury duty pay to employer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209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Adjustments To Income 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Out of Scope</a:t>
            </a:r>
          </a:p>
        </p:txBody>
      </p:sp>
      <p:sp>
        <p:nvSpPr>
          <p:cNvPr id="677892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400" dirty="0"/>
              <a:t> Certain business expenses (1040 Line 24)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Moving expenses (1040 Line 26)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Self-employed SEP, SIMPLE &amp; qualified plans (1040 Line 28)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Self-employed health insurance (1040 Line 29)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Domestic production activities and other miscellaneous deductions (1040 Line 35)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endParaRPr lang="en-US" altLang="en-US" sz="3000" dirty="0"/>
          </a:p>
        </p:txBody>
      </p:sp>
      <p:pic>
        <p:nvPicPr>
          <p:cNvPr id="677893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765704"/>
            <a:ext cx="605895" cy="60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112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Educator Expenses</a:t>
            </a:r>
          </a:p>
        </p:txBody>
      </p:sp>
      <p:sp>
        <p:nvSpPr>
          <p:cNvPr id="67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3000" dirty="0"/>
              <a:t>Teachers/Instructors grades K - 12</a:t>
            </a:r>
          </a:p>
          <a:p>
            <a:r>
              <a:rPr lang="en-US" altLang="en-US" sz="3000" dirty="0"/>
              <a:t> Unreimbursed classroom expenses</a:t>
            </a:r>
          </a:p>
          <a:p>
            <a:r>
              <a:rPr lang="en-US" altLang="en-US" sz="3000" dirty="0"/>
              <a:t> Must work 900 hours in school year</a:t>
            </a:r>
          </a:p>
          <a:p>
            <a:r>
              <a:rPr lang="en-US" altLang="en-US" sz="3000" dirty="0"/>
              <a:t> Maximum adjustment $250</a:t>
            </a:r>
          </a:p>
          <a:p>
            <a:pPr lvl="1"/>
            <a:r>
              <a:rPr lang="en-US" altLang="en-US" sz="2600" dirty="0"/>
              <a:t> Enter in Federal section \ Deductions \ Enter Myself \ Adjustments \ Educator Expenses</a:t>
            </a:r>
          </a:p>
          <a:p>
            <a:pPr lvl="1"/>
            <a:r>
              <a:rPr lang="en-US" altLang="en-US" sz="2600" dirty="0"/>
              <a:t> If expenses &gt; $250, enter excess on Sch A Line 21 Unreimbursed Employee Expenses</a:t>
            </a:r>
          </a:p>
          <a:p>
            <a:pPr lvl="1">
              <a:buNone/>
            </a:pPr>
            <a:endParaRPr lang="en-US" altLang="en-US" dirty="0"/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6795515" y="58579"/>
            <a:ext cx="1973618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Page E-3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10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4" y="1509176"/>
            <a:ext cx="7329487" cy="4533364"/>
          </a:xfrm>
          <a:prstGeom prst="rect">
            <a:avLst/>
          </a:prstGeom>
        </p:spPr>
      </p:pic>
      <p:sp>
        <p:nvSpPr>
          <p:cNvPr id="681986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- Educator Expenses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Educator Expenses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4499" y="4042557"/>
            <a:ext cx="23006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Educator expenses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09601" y="4042557"/>
            <a:ext cx="601014" cy="56807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1220062" y="4262907"/>
            <a:ext cx="874437" cy="6368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76423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Deductible Part of Self-Employment Tax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3000" dirty="0"/>
              <a:t>Applies to self-employed who reported income on Schedule C</a:t>
            </a:r>
          </a:p>
          <a:p>
            <a:r>
              <a:rPr lang="en-US" altLang="en-US" sz="3000" dirty="0"/>
              <a:t> TaxSlayer automatically calculates SS &amp; Medicare Tax that must be paid by taxpayer on Schedule SE</a:t>
            </a:r>
          </a:p>
          <a:p>
            <a:r>
              <a:rPr lang="en-US" altLang="en-US" sz="3000" dirty="0"/>
              <a:t> ½ of tax from Schedule SE automatically goes to Form 1040 Line 27 in TaxSlayer as an income adjustment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316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Penalty on Early Withdrawal of Savings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 Early Withdrawal Penalty occurs when funds are withdrawn from CDs before maturity</a:t>
            </a:r>
          </a:p>
          <a:p>
            <a:pPr lvl="1">
              <a:defRPr/>
            </a:pPr>
            <a:r>
              <a:rPr lang="en-US" sz="3200" dirty="0"/>
              <a:t> Reported in Box 2 of 1099-INT or Box 3 of 1099-OID</a:t>
            </a:r>
          </a:p>
          <a:p>
            <a:pPr lvl="1">
              <a:defRPr/>
            </a:pPr>
            <a:r>
              <a:rPr lang="en-US" sz="3200" dirty="0"/>
              <a:t> In TaxSlayer, penalty automatically carries to 1040 Line 30  from 1099-INT or 1099 OID entry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5255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5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4.2|18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8|8.3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8|6"/>
</p:tagLst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8</TotalTime>
  <Words>1533</Words>
  <Application>Microsoft Office PowerPoint</Application>
  <PresentationFormat>On-screen Show (4:3)</PresentationFormat>
  <Paragraphs>280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Verdana</vt:lpstr>
      <vt:lpstr>Wingdings</vt:lpstr>
      <vt:lpstr>NJ Template 06</vt:lpstr>
      <vt:lpstr>Adjustments To Income</vt:lpstr>
      <vt:lpstr>Definitions</vt:lpstr>
      <vt:lpstr>TS - Adjustments to Income on 1040</vt:lpstr>
      <vt:lpstr>Adjustments To Income  In Scope</vt:lpstr>
      <vt:lpstr>Adjustments To Income  Out of Scope</vt:lpstr>
      <vt:lpstr>Educator Expenses</vt:lpstr>
      <vt:lpstr>TS - Educator Expenses Federal section \ Deductions \ Enter Myself \ Adjustments \ Educator Expenses</vt:lpstr>
      <vt:lpstr>Deductible Part of Self-Employment Tax</vt:lpstr>
      <vt:lpstr>Penalty on Early Withdrawal of Savings</vt:lpstr>
      <vt:lpstr>Alimony Paid</vt:lpstr>
      <vt:lpstr>TS – Alimony Paid Federal section \ Deductions \ Enter Myself \ Adjustments \ Alimony Paid</vt:lpstr>
      <vt:lpstr>IRA Contribution Deduction</vt:lpstr>
      <vt:lpstr>IRA Contribution Deduction</vt:lpstr>
      <vt:lpstr>TS – Contribution to Traditional IRA Federal Section \ Deductions \ Enter Myself \ Adjustments \ IRA Deduction</vt:lpstr>
      <vt:lpstr>TS – IRA Deduction Worksheet (Page 1)</vt:lpstr>
      <vt:lpstr>TS – IRA Deduction Worksheet (Page 2)</vt:lpstr>
      <vt:lpstr>TS - Deductible IRA Contribution – 1040 Line 32</vt:lpstr>
      <vt:lpstr>TS – Form 8606 – Nondeductible IRA Contribution</vt:lpstr>
      <vt:lpstr>Student Loan Interest Deduction</vt:lpstr>
      <vt:lpstr>TS - Student Loan Interest Federal Section \ Deductions \ Enter Myself \ Adjustments \ Student Loan Interest Deduction</vt:lpstr>
      <vt:lpstr>TS  Student Loan Interest – 1040 Line 33</vt:lpstr>
      <vt:lpstr>Tuition &amp; Fees Deduction - Reported on Form 1098-T  (expired in 2017)</vt:lpstr>
      <vt:lpstr>Return of Jury Duty Pay to Employer</vt:lpstr>
      <vt:lpstr>TS – Jury Duty Pay Returned to Employer Federal section \ Deductions \ Enter Myself \ Adjustments \ Other Adjustments</vt:lpstr>
      <vt:lpstr>TS  Jury Duty Pay Returned to Employer – 1040 Line 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NJTL-00</dc:title>
  <dc:creator>Al TP4F</dc:creator>
  <cp:lastModifiedBy>Al TP4F</cp:lastModifiedBy>
  <cp:revision>4</cp:revision>
  <dcterms:created xsi:type="dcterms:W3CDTF">2017-12-08T09:50:38Z</dcterms:created>
  <dcterms:modified xsi:type="dcterms:W3CDTF">2017-12-08T10:32:08Z</dcterms:modified>
</cp:coreProperties>
</file>